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embeddings/oleObject3.bin" ContentType="application/vnd.openxmlformats-officedocument.oleObject"/>
  <Override PartName="/ppt/notesSlides/notesSlide4.xml" ContentType="application/vnd.openxmlformats-officedocument.presentationml.notesSlide+xml"/>
  <Override PartName="/ppt/embeddings/oleObject4.bin" ContentType="application/vnd.openxmlformats-officedocument.oleObject"/>
  <Override PartName="/ppt/notesSlides/notesSlide5.xml" ContentType="application/vnd.openxmlformats-officedocument.presentationml.notesSlide+xml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ppt/embeddings/oleObject6.bin" ContentType="application/vnd.openxmlformats-officedocument.oleObject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notesSlides/notesSlide8.xml" ContentType="application/vnd.openxmlformats-officedocument.presentationml.notesSlide+xml"/>
  <Override PartName="/ppt/embeddings/oleObject8.bin" ContentType="application/vnd.openxmlformats-officedocument.oleObject"/>
  <Override PartName="/ppt/notesSlides/notesSlide9.xml" ContentType="application/vnd.openxmlformats-officedocument.presentationml.notesSlide+xml"/>
  <Override PartName="/ppt/embeddings/oleObject9.bin" ContentType="application/vnd.openxmlformats-officedocument.oleObject"/>
  <Override PartName="/ppt/notesSlides/notesSlide10.xml" ContentType="application/vnd.openxmlformats-officedocument.presentationml.notesSlide+xml"/>
  <Override PartName="/ppt/embeddings/oleObject10.bin" ContentType="application/vnd.openxmlformats-officedocument.oleObject"/>
  <Override PartName="/ppt/notesSlides/notesSlide11.xml" ContentType="application/vnd.openxmlformats-officedocument.presentationml.notesSlide+xml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2" r:id="rId4"/>
    <p:sldId id="310" r:id="rId5"/>
    <p:sldId id="309" r:id="rId6"/>
    <p:sldId id="311" r:id="rId7"/>
    <p:sldId id="313" r:id="rId8"/>
    <p:sldId id="312" r:id="rId9"/>
    <p:sldId id="306" r:id="rId10"/>
    <p:sldId id="270" r:id="rId11"/>
    <p:sldId id="308" r:id="rId12"/>
  </p:sldIdLst>
  <p:sldSz cx="9144000" cy="6858000" type="screen4x3"/>
  <p:notesSz cx="6858000" cy="97155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DejaVu Sans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545" autoAdjust="0"/>
    <p:restoredTop sz="94660"/>
  </p:normalViewPr>
  <p:slideViewPr>
    <p:cSldViewPr>
      <p:cViewPr>
        <p:scale>
          <a:sx n="125" d="100"/>
          <a:sy n="125" d="100"/>
        </p:scale>
        <p:origin x="-254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550" y="-78"/>
      </p:cViewPr>
      <p:guideLst>
        <p:guide orient="horz" pos="306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18F8BCC-274C-448D-8B07-53252FE3C95D}" type="datetimeFigureOut">
              <a:rPr lang="fr-FR"/>
              <a:pPr>
                <a:defRPr/>
              </a:pPr>
              <a:t>16/01/12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71E8334-FA82-408D-ACEC-D3461EA7671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999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7155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7155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884613" y="0"/>
            <a:ext cx="2970212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1024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1713" y="728663"/>
            <a:ext cx="4851400" cy="36401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614863"/>
            <a:ext cx="5483225" cy="436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9226550"/>
            <a:ext cx="29718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9228138"/>
            <a:ext cx="2968625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A02CBC53-79BC-41B0-A983-A1776427EAA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344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64BBAF9-175B-442F-88DB-86B59C243903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1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87592C2-4FB2-460B-A78A-5AA60BEFAB03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8B9DE4B-F015-425A-85C4-A3340FECA9BF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6A47F7C8-A3B0-44DE-9223-F35C41104317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10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7B3BD09-8ABE-4B07-BF85-100F02FE95C3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E2974E1-9FE6-49CB-AA1C-52B4D3F009E3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6A47F7C8-A3B0-44DE-9223-F35C41104317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11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7B3BD09-8ABE-4B07-BF85-100F02FE95C3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E2974E1-9FE6-49CB-AA1C-52B4D3F009E3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48DDDC4-9695-4556-8031-BF38754A2546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2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38FDC1D-D1D5-403D-A0B4-F112B3D1C00A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F70860B-CE63-41AE-9F12-E3EA8403F765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2295" name="Text Box 5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2CEAB33-83D7-40E8-864A-FC9463330CF1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3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21121AA-BDC0-47FE-9A2D-0C94B6ADCED4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F21E664-5C7C-4A4F-92BC-1BBA4943A41E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2CEAB33-83D7-40E8-864A-FC9463330CF1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4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21121AA-BDC0-47FE-9A2D-0C94B6ADCED4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F21E664-5C7C-4A4F-92BC-1BBA4943A41E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943A537-9FC3-425B-9640-2942E512C1C4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5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9E93B75-46A0-439E-BB57-70BFB6B473B1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1A8DBAA-7B94-4ADC-9A0C-3E4F7658B600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943A537-9FC3-425B-9640-2942E512C1C4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6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9E93B75-46A0-439E-BB57-70BFB6B473B1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1A8DBAA-7B94-4ADC-9A0C-3E4F7658B600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943A537-9FC3-425B-9640-2942E512C1C4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7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9E93B75-46A0-439E-BB57-70BFB6B473B1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1A8DBAA-7B94-4ADC-9A0C-3E4F7658B600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943A537-9FC3-425B-9640-2942E512C1C4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8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9E93B75-46A0-439E-BB57-70BFB6B473B1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1A8DBAA-7B94-4ADC-9A0C-3E4F7658B600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943A537-9FC3-425B-9640-2942E512C1C4}" type="slidenum">
              <a:rPr lang="fr-FR" smtClean="0">
                <a:latin typeface="Arial" pitchFamily="34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9</a:t>
            </a:fld>
            <a:endParaRPr lang="fr-FR" dirty="0" smtClean="0"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84613" y="9228138"/>
            <a:ext cx="2970212" cy="48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9E93B75-46A0-439E-BB57-70BFB6B473B1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43000" y="728663"/>
            <a:ext cx="4572000" cy="36433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614863"/>
            <a:ext cx="5484813" cy="447198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1A8DBAA-7B94-4ADC-9A0C-3E4F7658B600}" type="slidenum">
              <a:rPr lang="fr-FR" sz="1200">
                <a:solidFill>
                  <a:srgbClr val="000000"/>
                </a:solidFill>
                <a:cs typeface="DejaVu Sans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fr-FR" sz="1200" dirty="0">
              <a:solidFill>
                <a:srgbClr val="000000"/>
              </a:solidFill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2D206-1202-49E7-989B-1DC39381B43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7F854-ACA5-4F4B-8FC1-ED260683877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6F64C-8A98-4C49-BF93-1338BC5F02A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F3D41-2935-4B4B-8C67-670DD8DF9CB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28984-73F8-486A-A4A7-F623DABEAD4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42A19-D7F1-4F9D-B96C-165FF54A1A8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D23A7-773E-4CC5-8BD6-E204393EE34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510B-34EC-402C-9E04-15DFB44AAD5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06/11/09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6 novembre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E1FB-1B44-4C14-9CD4-9BEFE3201D7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B6CA2-6544-45A2-B41B-C6D5DB0F69E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49EAC-4AC5-470B-A2ED-CEF20A2CD72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0425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dirty="0"/>
              <a:t>05/10/09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10313"/>
            <a:ext cx="28924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dirty="0"/>
              <a:t>Comité de Pilotage BCT du 1er octobre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0425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81E047E-3FF6-457C-956D-D3D8F0B4FEF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png"/><Relationship Id="rId7" Type="http://schemas.openxmlformats.org/officeDocument/2006/relationships/image" Target="../media/image3.tif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2.pn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1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2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dirty="0">
              <a:cs typeface="DejaVu Sans"/>
            </a:endParaRPr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26720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0" y="1905000"/>
            <a:ext cx="9144000" cy="2000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dirty="0">
                <a:solidFill>
                  <a:srgbClr val="000000"/>
                </a:solidFill>
                <a:latin typeface="Calibri" charset="0"/>
              </a:rPr>
              <a:t>Comité de Pilotage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dirty="0">
                <a:solidFill>
                  <a:srgbClr val="000000"/>
                </a:solidFill>
                <a:latin typeface="Calibri" charset="0"/>
              </a:rPr>
              <a:t>«</a:t>
            </a:r>
            <a:r>
              <a:rPr lang="fr-FR" sz="4400" dirty="0" smtClean="0">
                <a:solidFill>
                  <a:srgbClr val="000000"/>
                </a:solidFill>
                <a:latin typeface="Calibri" charset="0"/>
              </a:rPr>
              <a:t> </a:t>
            </a:r>
            <a:r>
              <a:rPr lang="fr-FR" sz="44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Application ORIAS</a:t>
            </a:r>
            <a:r>
              <a:rPr lang="fr-FR" sz="4400" dirty="0" smtClean="0">
                <a:solidFill>
                  <a:srgbClr val="000000"/>
                </a:solidFill>
                <a:latin typeface="Calibri" charset="0"/>
              </a:rPr>
              <a:t>»</a:t>
            </a:r>
            <a:r>
              <a:rPr lang="fr-FR" sz="4400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fr-FR" sz="4400" dirty="0">
                <a:solidFill>
                  <a:srgbClr val="000000"/>
                </a:solidFill>
                <a:latin typeface="Calibri" charset="0"/>
              </a:rPr>
            </a:br>
            <a:endParaRPr lang="fr-FR" sz="2000" dirty="0">
              <a:solidFill>
                <a:srgbClr val="000000"/>
              </a:solidFill>
              <a:latin typeface="Calibri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>
                <a:solidFill>
                  <a:srgbClr val="000000"/>
                </a:solidFill>
                <a:latin typeface="Calibri" charset="0"/>
              </a:rPr>
              <a:t>Le jeudi 12 janvier </a:t>
            </a:r>
            <a:r>
              <a:rPr lang="fr-FR" sz="2000" dirty="0" smtClean="0">
                <a:solidFill>
                  <a:srgbClr val="000000"/>
                </a:solidFill>
                <a:latin typeface="Calibri" charset="0"/>
              </a:rPr>
              <a:t>2012</a:t>
            </a:r>
            <a:endParaRPr lang="fr-FR" sz="2000" dirty="0">
              <a:solidFill>
                <a:srgbClr val="000000"/>
              </a:solidFill>
              <a:latin typeface="Calibri" charset="0"/>
            </a:endParaRP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6019800" y="4191000"/>
          <a:ext cx="11430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" r:id="rId5" imgW="1190476" imgH="657317" progId="PBrush">
                  <p:embed/>
                </p:oleObj>
              </mc:Choice>
              <mc:Fallback>
                <p:oleObj r:id="rId5" imgW="1190476" imgH="657317" progId="PBrush">
                  <p:embed/>
                  <p:pic>
                    <p:nvPicPr>
                      <p:cNvPr id="0" name="Picture 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191000"/>
                        <a:ext cx="1143000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orias2.tif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8669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908720"/>
            <a:ext cx="9144000" cy="9772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cs typeface="DejaVu Sans"/>
              </a:rPr>
              <a:t>Plan de Charge 2012</a:t>
            </a:r>
            <a:endParaRPr lang="fr-FR" sz="2800" dirty="0">
              <a:solidFill>
                <a:srgbClr val="0000FF"/>
              </a:solidFill>
              <a:latin typeface="Calibri" pitchFamily="34" charset="0"/>
              <a:cs typeface="DejaVu San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6149" name="Object 3"/>
          <p:cNvGraphicFramePr>
            <a:graphicFrameLocks noChangeAspect="1"/>
          </p:cNvGraphicFramePr>
          <p:nvPr/>
        </p:nvGraphicFramePr>
        <p:xfrm>
          <a:off x="7543800" y="228600"/>
          <a:ext cx="1395413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" r:id="rId5" imgW="1190476" imgH="657317" progId="PBrush">
                  <p:embed/>
                </p:oleObj>
              </mc:Choice>
              <mc:Fallback>
                <p:oleObj r:id="rId5" imgW="1190476" imgH="657317" progId="PBrush">
                  <p:embed/>
                  <p:pic>
                    <p:nvPicPr>
                      <p:cNvPr id="0" name="Picture 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5413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 bwMode="auto">
          <a:xfrm>
            <a:off x="0" y="3115417"/>
            <a:ext cx="9144000" cy="525401"/>
          </a:xfrm>
          <a:prstGeom prst="rect">
            <a:avLst/>
          </a:prstGeom>
          <a:noFill/>
          <a:ln>
            <a:headEnd/>
            <a:tailEnd/>
          </a:ln>
          <a:effectLst>
            <a:outerShdw sx="1000" sy="1000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00"/>
                </a:solidFill>
                <a:latin typeface="Calibri" pitchFamily="32" charset="0"/>
              </a:rPr>
              <a:t>A votre écoute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908720"/>
            <a:ext cx="9144000" cy="9772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cs typeface="DejaVu Sans"/>
              </a:rPr>
              <a:t>Prochain Comité de Pilotage</a:t>
            </a:r>
            <a:endParaRPr lang="fr-FR" sz="2800" dirty="0">
              <a:solidFill>
                <a:srgbClr val="0000FF"/>
              </a:solidFill>
              <a:latin typeface="Calibri" pitchFamily="34" charset="0"/>
              <a:cs typeface="DejaVu San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6149" name="Object 3"/>
          <p:cNvGraphicFramePr>
            <a:graphicFrameLocks noChangeAspect="1"/>
          </p:cNvGraphicFramePr>
          <p:nvPr/>
        </p:nvGraphicFramePr>
        <p:xfrm>
          <a:off x="7543800" y="228600"/>
          <a:ext cx="1395413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68" r:id="rId5" imgW="1190476" imgH="657317" progId="PBrush">
                  <p:embed/>
                </p:oleObj>
              </mc:Choice>
              <mc:Fallback>
                <p:oleObj r:id="rId5" imgW="1190476" imgH="657317" progId="PBrush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5413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 bwMode="auto">
          <a:xfrm>
            <a:off x="0" y="3115417"/>
            <a:ext cx="9144000" cy="525401"/>
          </a:xfrm>
          <a:prstGeom prst="rect">
            <a:avLst/>
          </a:prstGeom>
          <a:noFill/>
          <a:ln>
            <a:headEnd/>
            <a:tailEnd/>
          </a:ln>
          <a:effectLst>
            <a:outerShdw sx="1000" sy="1000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00"/>
                </a:solidFill>
                <a:latin typeface="Calibri" pitchFamily="32" charset="0"/>
              </a:rPr>
              <a:t>A votre disposition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"/>
          <p:cNvSpPr txBox="1">
            <a:spLocks noChangeArrowheads="1"/>
          </p:cNvSpPr>
          <p:nvPr/>
        </p:nvSpPr>
        <p:spPr bwMode="auto">
          <a:xfrm>
            <a:off x="0" y="980728"/>
            <a:ext cx="9144000" cy="582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200" dirty="0" smtClean="0">
                <a:solidFill>
                  <a:srgbClr val="0000FF"/>
                </a:solidFill>
                <a:latin typeface="Calibri" charset="0"/>
                <a:ea typeface="ＭＳ Ｐゴシック" charset="-128"/>
                <a:cs typeface="+mn-cs"/>
              </a:rPr>
              <a:t>Sommaire</a:t>
            </a:r>
            <a:endParaRPr lang="fr-FR" sz="3200" dirty="0">
              <a:solidFill>
                <a:srgbClr val="0000FF"/>
              </a:solidFill>
              <a:latin typeface="Calibri" charset="0"/>
              <a:ea typeface="ＭＳ Ｐゴシック" charset="-128"/>
              <a:cs typeface="+mn-cs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592766"/>
              </p:ext>
            </p:extLst>
          </p:nvPr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5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889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971600" y="2348880"/>
            <a:ext cx="7286625" cy="366589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		1</a:t>
            </a: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– Activité depuis le dernier </a:t>
            </a: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Comité du 23/11/2011</a:t>
            </a:r>
            <a:endParaRPr lang="fr-FR" sz="20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971600" y="4358556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5 – </a:t>
            </a:r>
            <a:r>
              <a:rPr lang="fr-FR" sz="20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Casier judiciaire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971600" y="2852936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2 – Retour sur les faits marquants</a:t>
            </a:r>
            <a:endParaRPr lang="fr-FR" sz="20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71600" y="3356992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3 – Renouvellement 2011 / 2012</a:t>
            </a:r>
            <a:endParaRPr lang="fr-FR" sz="20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57783" y="5366668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7 – </a:t>
            </a:r>
            <a:r>
              <a:rPr lang="fr-FR" sz="20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Prochain Comité de Pilotage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957782" y="4898112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6 – Plan de charge 2012</a:t>
            </a:r>
            <a:endParaRPr lang="fr-FR" sz="20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  <p:pic>
        <p:nvPicPr>
          <p:cNvPr id="13" name="Imag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8" y="4323906"/>
            <a:ext cx="487680" cy="487680"/>
          </a:xfrm>
          <a:prstGeom prst="rect">
            <a:avLst/>
          </a:prstGeom>
        </p:spPr>
      </p:pic>
      <p:pic>
        <p:nvPicPr>
          <p:cNvPr id="2620" name="Picture 572" descr="C:\Users\normasys\Desktop\health-60to7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87363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23" name="Picture 575" descr="C:\Users\normasys\Desktop\health-20to39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57" y="2852936"/>
            <a:ext cx="487363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72" descr="C:\Users\normasys\Desktop\health-60to7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04" y="3296604"/>
            <a:ext cx="487363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971600" y="3854500"/>
            <a:ext cx="7286625" cy="366588"/>
          </a:xfrm>
          <a:prstGeom prst="rect">
            <a:avLst/>
          </a:prstGeom>
          <a:noFill/>
          <a:ln w="9360">
            <a:solidFill>
              <a:srgbClr val="C0504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latin typeface="Calibri" pitchFamily="34" charset="0"/>
                <a:cs typeface="DejaVu Sans"/>
              </a:rPr>
              <a:t>		4 – Paiements par CB </a:t>
            </a:r>
            <a:endParaRPr lang="fr-FR" sz="20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  <p:pic>
        <p:nvPicPr>
          <p:cNvPr id="22" name="Picture 575" descr="C:\Users\normasys\Desktop\health-20to39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45" y="3842157"/>
            <a:ext cx="487363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116632"/>
            <a:ext cx="9144000" cy="79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FF"/>
                </a:solidFill>
                <a:latin typeface="Calibri" charset="0"/>
                <a:ea typeface="ＭＳ Ｐゴシック" charset="-128"/>
                <a:cs typeface="+mn-cs"/>
              </a:rPr>
              <a:t>Activité depuis le dernier Comité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FF"/>
                </a:solidFill>
                <a:latin typeface="Calibri" charset="0"/>
                <a:ea typeface="ＭＳ Ｐゴシック" charset="-128"/>
                <a:cs typeface="+mn-cs"/>
              </a:rPr>
              <a:t>du 23 Novembre 2011</a:t>
            </a:r>
            <a:endParaRPr lang="fr-FR" sz="2400" dirty="0">
              <a:solidFill>
                <a:srgbClr val="0000FF"/>
              </a:solidFill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467545" y="838620"/>
            <a:ext cx="8190596" cy="551138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Mises </a:t>
            </a:r>
            <a:r>
              <a:rPr lang="fr-FR" sz="1600" dirty="0">
                <a:solidFill>
                  <a:srgbClr val="000000"/>
                </a:solidFill>
              </a:rPr>
              <a:t>en production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4 Livraisons en décembre (correction « envoi de mail », « numéro de contrat XLSX », « date de période renouvellement en masse »)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3 Livraisons début janvier (Augmenter les traces de paiement et remettre l’URL des retours Mercanet en mode «http »)</a:t>
            </a:r>
            <a:endParaRPr lang="fr-FR" sz="1600" dirty="0">
              <a:solidFill>
                <a:srgbClr val="000000"/>
              </a:solidFill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kern="0" dirty="0" smtClean="0">
              <a:solidFill>
                <a:srgbClr val="000000"/>
              </a:solidFill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 Anomalies / Demandes </a:t>
            </a:r>
            <a:r>
              <a:rPr lang="fr-FR" sz="1600" kern="0" dirty="0">
                <a:solidFill>
                  <a:srgbClr val="000000"/>
                </a:solidFill>
              </a:rPr>
              <a:t>d’intervention en Base </a:t>
            </a:r>
            <a:r>
              <a:rPr lang="fr-FR" sz="1600" kern="0" dirty="0" smtClean="0">
                <a:solidFill>
                  <a:srgbClr val="000000"/>
                </a:solidFill>
              </a:rPr>
              <a:t>de Données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18	Livrées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2</a:t>
            </a:r>
            <a:r>
              <a:rPr lang="fr-FR" sz="1600" kern="0" dirty="0">
                <a:solidFill>
                  <a:srgbClr val="000000"/>
                </a:solidFill>
              </a:rPr>
              <a:t>		En attente de </a:t>
            </a:r>
            <a:r>
              <a:rPr lang="fr-FR" sz="1600" kern="0" dirty="0" smtClean="0">
                <a:solidFill>
                  <a:srgbClr val="000000"/>
                </a:solidFill>
              </a:rPr>
              <a:t>livraison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2		Tickets « fil rouge » de suivi (Réintégration des paiements / Suivi des actions sur les paiements)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2		Ticket en attente de retour (Affichage </a:t>
            </a:r>
            <a:r>
              <a:rPr lang="fr-FR" sz="1600" kern="0" dirty="0">
                <a:solidFill>
                  <a:srgbClr val="000000"/>
                </a:solidFill>
              </a:rPr>
              <a:t>«  </a:t>
            </a:r>
            <a:r>
              <a:rPr lang="fr-FR" sz="1600" kern="0" dirty="0" err="1">
                <a:solidFill>
                  <a:srgbClr val="000000"/>
                </a:solidFill>
              </a:rPr>
              <a:t>Removing</a:t>
            </a:r>
            <a:r>
              <a:rPr lang="fr-FR" sz="1600" kern="0" dirty="0">
                <a:solidFill>
                  <a:srgbClr val="000000"/>
                </a:solidFill>
              </a:rPr>
              <a:t> </a:t>
            </a:r>
            <a:r>
              <a:rPr lang="fr-FR" sz="1600" kern="0" dirty="0" smtClean="0">
                <a:solidFill>
                  <a:srgbClr val="000000"/>
                </a:solidFill>
              </a:rPr>
              <a:t>» / Maj. GF pour renouvellement de masse)</a:t>
            </a:r>
            <a:endParaRPr lang="fr-FR" sz="1600" kern="0" dirty="0">
              <a:solidFill>
                <a:srgbClr val="00000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Demandes d’évolution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7		Livrées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1 	Evolution numéro de </a:t>
            </a:r>
            <a:r>
              <a:rPr lang="fr-FR" sz="1600" kern="0" dirty="0" err="1" smtClean="0">
                <a:solidFill>
                  <a:srgbClr val="000000"/>
                </a:solidFill>
              </a:rPr>
              <a:t>Siren</a:t>
            </a:r>
            <a:r>
              <a:rPr lang="fr-FR" sz="1600" kern="0" dirty="0" smtClean="0">
                <a:solidFill>
                  <a:srgbClr val="000000"/>
                </a:solidFill>
              </a:rPr>
              <a:t>: chiffrée à 0,75 jour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>
                <a:solidFill>
                  <a:srgbClr val="000000"/>
                </a:solidFill>
              </a:rPr>
              <a:t>1</a:t>
            </a:r>
            <a:r>
              <a:rPr lang="fr-FR" sz="1600" kern="0" dirty="0" smtClean="0">
                <a:solidFill>
                  <a:srgbClr val="000000"/>
                </a:solidFill>
              </a:rPr>
              <a:t>		En attente de retour (Mandant palliatif) 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2 	En cours de recette (Anonymisation – Purge)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kern="0" dirty="0" smtClean="0">
              <a:solidFill>
                <a:srgbClr val="000000"/>
              </a:solidFill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>
                <a:solidFill>
                  <a:srgbClr val="000000"/>
                </a:solidFill>
              </a:rPr>
              <a:t> </a:t>
            </a:r>
            <a:r>
              <a:rPr lang="fr-FR" sz="1600" kern="0" dirty="0" smtClean="0">
                <a:solidFill>
                  <a:srgbClr val="000000"/>
                </a:solidFill>
              </a:rPr>
              <a:t>Maintenance préventive</a:t>
            </a:r>
            <a:endParaRPr lang="fr-FR" sz="1600" kern="0" dirty="0">
              <a:solidFill>
                <a:srgbClr val="00000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kern="0" dirty="0" smtClean="0">
                <a:solidFill>
                  <a:srgbClr val="000000"/>
                </a:solidFill>
              </a:rPr>
              <a:t>1</a:t>
            </a:r>
            <a:r>
              <a:rPr lang="fr-FR" sz="1600" kern="0" dirty="0">
                <a:solidFill>
                  <a:srgbClr val="000000"/>
                </a:solidFill>
              </a:rPr>
              <a:t>	</a:t>
            </a:r>
            <a:r>
              <a:rPr lang="fr-FR" sz="1600" kern="0" dirty="0" smtClean="0">
                <a:solidFill>
                  <a:srgbClr val="000000"/>
                </a:solidFill>
              </a:rPr>
              <a:t>	Livrée (Vérification de bon achèvement des renouvellement en masse)</a:t>
            </a:r>
            <a:endParaRPr lang="fr-FR" sz="1600" kern="0" dirty="0">
              <a:solidFill>
                <a:srgbClr val="000000"/>
              </a:solidFill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983914"/>
              </p:ext>
            </p:extLst>
          </p:nvPr>
        </p:nvGraphicFramePr>
        <p:xfrm>
          <a:off x="7543800" y="44624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1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5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44624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774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116632"/>
            <a:ext cx="9144000" cy="79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FF"/>
                </a:solidFill>
                <a:latin typeface="Calibri" charset="0"/>
                <a:ea typeface="ＭＳ Ｐゴシック" charset="-128"/>
                <a:cs typeface="+mn-cs"/>
              </a:rPr>
              <a:t>Activité depuis le dernier Comité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FF"/>
                </a:solidFill>
                <a:latin typeface="Calibri" charset="0"/>
                <a:ea typeface="ＭＳ Ｐゴシック" charset="-128"/>
                <a:cs typeface="+mn-cs"/>
              </a:rPr>
              <a:t>du 23 Novembre 2011</a:t>
            </a:r>
            <a:endParaRPr lang="fr-FR" sz="2400" dirty="0">
              <a:solidFill>
                <a:srgbClr val="0000FF"/>
              </a:solidFill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476702" y="1433682"/>
            <a:ext cx="8190596" cy="206428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Evolution du nombre d’ouverture d’anomalies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>
              <a:solidFill>
                <a:srgbClr val="00000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Juillet	</a:t>
            </a:r>
            <a:r>
              <a:rPr lang="fr-FR" sz="1600" dirty="0">
                <a:solidFill>
                  <a:srgbClr val="000000"/>
                </a:solidFill>
              </a:rPr>
              <a:t>	</a:t>
            </a:r>
            <a:r>
              <a:rPr lang="fr-FR" sz="1600" dirty="0" smtClean="0">
                <a:solidFill>
                  <a:srgbClr val="000000"/>
                </a:solidFill>
              </a:rPr>
              <a:t>8 </a:t>
            </a:r>
            <a:r>
              <a:rPr lang="fr-FR" sz="1600" dirty="0">
                <a:solidFill>
                  <a:srgbClr val="000000"/>
                </a:solidFill>
              </a:rPr>
              <a:t>	Anomalies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Août		</a:t>
            </a:r>
            <a:r>
              <a:rPr lang="fr-FR" sz="1600" dirty="0">
                <a:solidFill>
                  <a:srgbClr val="000000"/>
                </a:solidFill>
              </a:rPr>
              <a:t>	</a:t>
            </a:r>
            <a:r>
              <a:rPr lang="fr-FR" sz="1600" dirty="0" smtClean="0">
                <a:solidFill>
                  <a:srgbClr val="000000"/>
                </a:solidFill>
              </a:rPr>
              <a:t>3</a:t>
            </a:r>
            <a:r>
              <a:rPr lang="fr-FR" sz="1600" dirty="0">
                <a:solidFill>
                  <a:srgbClr val="000000"/>
                </a:solidFill>
              </a:rPr>
              <a:t>	</a:t>
            </a:r>
            <a:r>
              <a:rPr lang="fr-FR" sz="1600" dirty="0" smtClean="0">
                <a:solidFill>
                  <a:srgbClr val="000000"/>
                </a:solidFill>
              </a:rPr>
              <a:t>Anomalies</a:t>
            </a:r>
            <a:endParaRPr lang="fr-FR" sz="1600" dirty="0">
              <a:solidFill>
                <a:srgbClr val="00000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Septembre 	5 	Anomalies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Octobre	1	Anomalie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Novembre	7	Anomalies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²"/>
              <a:tabLst>
                <a:tab pos="1076325" algn="l"/>
                <a:tab pos="1346200" algn="l"/>
                <a:tab pos="1524000" algn="l"/>
                <a:tab pos="2244725" algn="l"/>
                <a:tab pos="2689225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Décembre</a:t>
            </a:r>
            <a:r>
              <a:rPr lang="fr-FR" sz="1600" dirty="0">
                <a:solidFill>
                  <a:srgbClr val="000000"/>
                </a:solidFill>
              </a:rPr>
              <a:t>	</a:t>
            </a:r>
            <a:r>
              <a:rPr lang="fr-FR" sz="1600" dirty="0" smtClean="0">
                <a:solidFill>
                  <a:srgbClr val="000000"/>
                </a:solidFill>
              </a:rPr>
              <a:t>13</a:t>
            </a:r>
            <a:r>
              <a:rPr lang="fr-FR" sz="1600" dirty="0">
                <a:solidFill>
                  <a:srgbClr val="000000"/>
                </a:solidFill>
              </a:rPr>
              <a:t>	</a:t>
            </a:r>
            <a:r>
              <a:rPr lang="fr-FR" sz="1600" dirty="0" smtClean="0">
                <a:solidFill>
                  <a:srgbClr val="000000"/>
                </a:solidFill>
              </a:rPr>
              <a:t>Anomalies</a:t>
            </a:r>
            <a:endParaRPr lang="fr-FR" sz="1600" dirty="0">
              <a:solidFill>
                <a:srgbClr val="000000"/>
              </a:solidFill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336466"/>
              </p:ext>
            </p:extLst>
          </p:nvPr>
        </p:nvGraphicFramePr>
        <p:xfrm>
          <a:off x="7543800" y="44624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94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44624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774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7728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576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Retour sur les faits marquants</a:t>
            </a:r>
            <a:endParaRPr lang="fr-FR" sz="2800" dirty="0">
              <a:solidFill>
                <a:srgbClr val="0000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539551" y="2119505"/>
            <a:ext cx="7758255" cy="329539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Mails non envoyés par l’application (ACAM / Création de compte)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Lié au passage en </a:t>
            </a:r>
            <a:r>
              <a:rPr lang="fr-FR" sz="1600" dirty="0" err="1" smtClean="0"/>
              <a:t>https</a:t>
            </a:r>
            <a:endParaRPr lang="fr-FR" sz="1600" dirty="0" smtClean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Corrigé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Renouvellement à 30€ / une journée de décalage sur le début des périodes de renouvellement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Anomalie historique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Corrigé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Erreur intégration fichiers XLSX si le numéro de contrat n’est </a:t>
            </a:r>
            <a:r>
              <a:rPr lang="fr-FR" sz="1600" dirty="0"/>
              <a:t>pas numérique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Corrigé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4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415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576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Retour sur les </a:t>
            </a:r>
            <a:r>
              <a:rPr lang="fr-FR" sz="2800" dirty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faits marquants</a:t>
            </a:r>
            <a:endParaRPr lang="fr-FR" sz="2800" dirty="0">
              <a:solidFill>
                <a:srgbClr val="0000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467544" y="1628800"/>
            <a:ext cx="7758255" cy="329539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Dépôt du fichier CGPA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Laborieux mais réalisé dans les temps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Site Orias toujours disponible</a:t>
            </a: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La </a:t>
            </a:r>
            <a:r>
              <a:rPr lang="fr-FR" sz="1600" dirty="0"/>
              <a:t>Garantie Financière n’est pas mise à jour dans la fiche de la catégorie lors des renouvellements en masse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Anomalie Historique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Attente de précisions pour mise en place du correctif (Script vs IHM)</a:t>
            </a: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Ralentissement du site orias le 04/01/2012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Trop grosse charge sur le serveur de basse de données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Paramétrage du nombre de connexions maximal à la BDD (450 au lieu de 75)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Lié au nombre de personnes travaillant sur le site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15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375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576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Paiements par CB</a:t>
            </a:r>
            <a:endParaRPr lang="fr-FR" sz="2800" dirty="0">
              <a:solidFill>
                <a:srgbClr val="0000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143508" y="1221767"/>
            <a:ext cx="8856984" cy="526516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Paiements non reçus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Mise en place préventive d’un batch pour repérer les paiements manquants dès la réception du premier fichier Mercanet (avant même que ne soit signalée la première anomalie)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Création d’un batch de rapprochement (BDD Orias / fichier </a:t>
            </a:r>
            <a:r>
              <a:rPr lang="fr-FR" sz="1600" dirty="0" err="1" smtClean="0"/>
              <a:t>Mercanet</a:t>
            </a:r>
            <a:r>
              <a:rPr lang="fr-FR" sz="1600" dirty="0" smtClean="0"/>
              <a:t>) et de correction des paiements. Le batch fournit aussi les remboursements à effectuer avec les coordonnées des intermédiaires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Situation saine à J+1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Anomalie terminée le 11/01/2012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Actions pour la résolution de l’anomalie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Vérifications </a:t>
            </a:r>
            <a:r>
              <a:rPr lang="fr-FR" sz="1600" dirty="0"/>
              <a:t>des logs d'erreur au niveau du </a:t>
            </a:r>
            <a:r>
              <a:rPr lang="fr-FR" sz="1600" dirty="0" smtClean="0"/>
              <a:t>glassfish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Ajout </a:t>
            </a:r>
            <a:r>
              <a:rPr lang="fr-FR" sz="1600" dirty="0"/>
              <a:t>de traces lorsque la servlet qui reçoit les retours "</a:t>
            </a:r>
            <a:r>
              <a:rPr lang="fr-FR" sz="1600" dirty="0" err="1"/>
              <a:t>Mercanets</a:t>
            </a:r>
            <a:r>
              <a:rPr lang="fr-FR" sz="1600" dirty="0"/>
              <a:t>" détecte des </a:t>
            </a:r>
            <a:r>
              <a:rPr lang="fr-FR" sz="1600" dirty="0" smtClean="0"/>
              <a:t>erreurs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Communications </a:t>
            </a:r>
            <a:r>
              <a:rPr lang="fr-FR" sz="1600" dirty="0"/>
              <a:t>avec </a:t>
            </a:r>
            <a:r>
              <a:rPr lang="fr-FR" sz="1600" dirty="0" err="1"/>
              <a:t>Mercanet</a:t>
            </a:r>
            <a:r>
              <a:rPr lang="fr-FR" sz="1600" dirty="0"/>
              <a:t> </a:t>
            </a:r>
            <a:r>
              <a:rPr lang="fr-FR" sz="1600" dirty="0" smtClean="0"/>
              <a:t>« Problème réseau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Ajout </a:t>
            </a:r>
            <a:r>
              <a:rPr lang="fr-FR" sz="1600" dirty="0"/>
              <a:t>de traces à l'entrée dans la servlet qui reçoit les retours </a:t>
            </a:r>
            <a:r>
              <a:rPr lang="fr-FR" sz="1600" dirty="0" err="1" smtClean="0"/>
              <a:t>Mercanets</a:t>
            </a:r>
            <a:endParaRPr lang="fr-FR" sz="1600" dirty="0" smtClean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Communications </a:t>
            </a:r>
            <a:r>
              <a:rPr lang="fr-FR" sz="1600" dirty="0"/>
              <a:t>avec </a:t>
            </a:r>
            <a:r>
              <a:rPr lang="fr-FR" sz="1600" dirty="0" err="1" smtClean="0"/>
              <a:t>Mercanet</a:t>
            </a:r>
            <a:r>
              <a:rPr lang="fr-FR" sz="1600" dirty="0" smtClean="0"/>
              <a:t>. « Problème </a:t>
            </a:r>
            <a:r>
              <a:rPr lang="fr-FR" sz="1600" dirty="0" err="1" smtClean="0"/>
              <a:t>https</a:t>
            </a:r>
            <a:r>
              <a:rPr lang="fr-FR" sz="1600" dirty="0" smtClean="0"/>
              <a:t> » 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Arrêt </a:t>
            </a:r>
            <a:r>
              <a:rPr lang="fr-FR" sz="1600" dirty="0"/>
              <a:t>de la translation des URLS de </a:t>
            </a:r>
            <a:r>
              <a:rPr lang="fr-FR" sz="1600" dirty="0" smtClean="0"/>
              <a:t>http </a:t>
            </a:r>
            <a:r>
              <a:rPr lang="fr-FR" sz="1600" dirty="0"/>
              <a:t>-&gt; </a:t>
            </a:r>
            <a:r>
              <a:rPr lang="fr-FR" sz="1600" dirty="0" err="1"/>
              <a:t>https</a:t>
            </a:r>
            <a:r>
              <a:rPr lang="fr-FR" sz="1600" dirty="0"/>
              <a:t> pour les retours </a:t>
            </a:r>
            <a:r>
              <a:rPr lang="fr-FR" sz="1600" dirty="0" err="1"/>
              <a:t>mercanet</a:t>
            </a:r>
            <a:r>
              <a:rPr lang="fr-FR" sz="1600" dirty="0" smtClean="0"/>
              <a:t>.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Vérifications </a:t>
            </a:r>
            <a:r>
              <a:rPr lang="fr-FR" sz="1600" dirty="0"/>
              <a:t>des logs d'erreur au niveau de l'apache. </a:t>
            </a:r>
            <a:r>
              <a:rPr lang="fr-FR" sz="1600" dirty="0" smtClean="0"/>
              <a:t>Rien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Passage </a:t>
            </a:r>
            <a:r>
              <a:rPr lang="fr-FR" sz="1600" dirty="0"/>
              <a:t>du niveau de log de l'apache à "</a:t>
            </a:r>
            <a:r>
              <a:rPr lang="fr-FR" sz="1600" dirty="0" err="1"/>
              <a:t>debug</a:t>
            </a:r>
            <a:r>
              <a:rPr lang="fr-FR" sz="1600" dirty="0"/>
              <a:t>". Test </a:t>
            </a:r>
            <a:r>
              <a:rPr lang="fr-FR" sz="1600" dirty="0" smtClean="0"/>
              <a:t>arrêté, </a:t>
            </a:r>
            <a:r>
              <a:rPr lang="fr-FR" sz="1600" dirty="0"/>
              <a:t>l'espace disque </a:t>
            </a:r>
            <a:r>
              <a:rPr lang="fr-FR" sz="1600" dirty="0" smtClean="0"/>
              <a:t>quasi saturé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Activation </a:t>
            </a:r>
            <a:r>
              <a:rPr lang="fr-FR" sz="1600" dirty="0"/>
              <a:t>de </a:t>
            </a:r>
            <a:r>
              <a:rPr lang="fr-FR" sz="1600" dirty="0" smtClean="0"/>
              <a:t>log pour </a:t>
            </a:r>
            <a:r>
              <a:rPr lang="fr-FR" sz="1600" dirty="0"/>
              <a:t>tracer les requêtes entrantes sur le </a:t>
            </a:r>
            <a:r>
              <a:rPr lang="fr-FR" sz="1600" dirty="0" smtClean="0"/>
              <a:t>proxy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Utilisation d’outils de </a:t>
            </a:r>
            <a:r>
              <a:rPr lang="fr-FR" sz="1600" dirty="0" err="1" smtClean="0"/>
              <a:t>profiling</a:t>
            </a:r>
            <a:r>
              <a:rPr lang="fr-FR" sz="1600" dirty="0" smtClean="0"/>
              <a:t> avancés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8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9782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576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Comparatif Renouvellement </a:t>
            </a:r>
            <a:b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</a:b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ea typeface="ＭＳ Ｐゴシック" charset="-128"/>
              </a:rPr>
              <a:t>2011 / 2012</a:t>
            </a:r>
            <a:endParaRPr lang="fr-FR" sz="2800" dirty="0">
              <a:solidFill>
                <a:srgbClr val="0000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539549" y="1895926"/>
            <a:ext cx="7758255" cy="354161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Indisponibilité des  serveurs « Renouvellement 2011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>
                <a:solidFill>
                  <a:srgbClr val="000000"/>
                </a:solidFill>
              </a:rPr>
              <a:t>17/12/2010 </a:t>
            </a:r>
            <a:r>
              <a:rPr lang="fr-FR" sz="1600" dirty="0" smtClean="0">
                <a:solidFill>
                  <a:srgbClr val="000000"/>
                </a:solidFill>
              </a:rPr>
              <a:t>	15h00 	-&gt; 	15h15</a:t>
            </a:r>
            <a:endParaRPr lang="fr-FR" sz="1600" dirty="0">
              <a:solidFill>
                <a:srgbClr val="00000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>
                <a:solidFill>
                  <a:srgbClr val="000000"/>
                </a:solidFill>
              </a:rPr>
              <a:t>20/12/2010 </a:t>
            </a:r>
            <a:r>
              <a:rPr lang="fr-FR" sz="1600" dirty="0" smtClean="0">
                <a:solidFill>
                  <a:srgbClr val="000000"/>
                </a:solidFill>
              </a:rPr>
              <a:t>	11h15 	-&gt; 	11h30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10/01/2011 	11h26 	-&gt; 	11h50</a:t>
            </a: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Indisponibilité </a:t>
            </a:r>
            <a:r>
              <a:rPr lang="fr-FR" sz="1600" dirty="0"/>
              <a:t>des  serveurs « Renouvellement </a:t>
            </a:r>
            <a:r>
              <a:rPr lang="fr-FR" sz="1600" dirty="0" smtClean="0"/>
              <a:t>2012</a:t>
            </a:r>
            <a:r>
              <a:rPr lang="fr-FR" sz="1600" dirty="0"/>
              <a:t>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>
                <a:solidFill>
                  <a:srgbClr val="000000"/>
                </a:solidFill>
              </a:rPr>
              <a:t>03/01/2012 	16h15 	-&gt; 	16h37 (Ajout d’une nouvelle règle Nagios)</a:t>
            </a:r>
            <a:endParaRPr lang="fr-FR" sz="1600" dirty="0">
              <a:solidFill>
                <a:srgbClr val="000000"/>
              </a:solidFill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2011 vs 2012 en quelques chiffres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87863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Renouvellements 					</a:t>
            </a:r>
            <a:r>
              <a:rPr lang="fr-FR" sz="1600" dirty="0" smtClean="0"/>
              <a:t>21 </a:t>
            </a:r>
            <a:r>
              <a:rPr lang="fr-FR" sz="1600" dirty="0"/>
              <a:t>700 </a:t>
            </a:r>
            <a:r>
              <a:rPr lang="fr-FR" sz="1600" dirty="0" smtClean="0"/>
              <a:t>	</a:t>
            </a:r>
            <a:r>
              <a:rPr lang="fr-FR" sz="1600" dirty="0" smtClean="0">
                <a:sym typeface="Wingdings" pitchFamily="2" charset="2"/>
              </a:rPr>
              <a:t> 	25 </a:t>
            </a:r>
            <a:r>
              <a:rPr lang="fr-FR" sz="1600" dirty="0">
                <a:sym typeface="Wingdings" pitchFamily="2" charset="2"/>
              </a:rPr>
              <a:t>400 </a:t>
            </a:r>
            <a:r>
              <a:rPr lang="fr-FR" sz="1600" dirty="0" smtClean="0">
                <a:sym typeface="Wingdings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fr-FR" sz="1600" dirty="0">
                <a:solidFill>
                  <a:srgbClr val="00B050"/>
                </a:solidFill>
                <a:sym typeface="Wingdings" pitchFamily="2" charset="2"/>
              </a:rPr>
              <a:t>14%</a:t>
            </a:r>
            <a:endParaRPr lang="fr-FR" sz="1600" dirty="0">
              <a:solidFill>
                <a:srgbClr val="00B05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5113338" algn="l"/>
                <a:tab pos="5380038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Renouvellements par dépôt de fichiers 	  3 800 </a:t>
            </a:r>
            <a:r>
              <a:rPr lang="fr-FR" sz="1600" dirty="0" smtClean="0"/>
              <a:t>		      </a:t>
            </a:r>
            <a:r>
              <a:rPr lang="fr-FR" sz="1600" dirty="0" smtClean="0">
                <a:sym typeface="Wingdings" pitchFamily="2" charset="2"/>
              </a:rPr>
              <a:t>	  5 </a:t>
            </a:r>
            <a:r>
              <a:rPr lang="fr-FR" sz="1600" dirty="0">
                <a:sym typeface="Wingdings" pitchFamily="2" charset="2"/>
              </a:rPr>
              <a:t>200    </a:t>
            </a:r>
            <a:r>
              <a:rPr lang="fr-FR" sz="1600" dirty="0" smtClean="0">
                <a:sym typeface="Wingdings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fr-FR" sz="1600" dirty="0">
                <a:solidFill>
                  <a:srgbClr val="00B050"/>
                </a:solidFill>
                <a:sym typeface="Wingdings" pitchFamily="2" charset="2"/>
              </a:rPr>
              <a:t>27%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Renouvellements </a:t>
            </a:r>
            <a:r>
              <a:rPr lang="fr-FR" sz="1600" dirty="0" smtClean="0"/>
              <a:t>RC </a:t>
            </a:r>
            <a:r>
              <a:rPr lang="fr-FR" sz="1600" dirty="0"/>
              <a:t>par dépôt de fichiers 	13 850 </a:t>
            </a:r>
            <a:r>
              <a:rPr lang="fr-FR" sz="1600" dirty="0" smtClean="0"/>
              <a:t>	</a:t>
            </a:r>
            <a:r>
              <a:rPr lang="fr-FR" sz="1600" dirty="0" smtClean="0">
                <a:sym typeface="Wingdings" pitchFamily="2" charset="2"/>
              </a:rPr>
              <a:t> 	13 </a:t>
            </a:r>
            <a:r>
              <a:rPr lang="fr-FR" sz="1600" dirty="0">
                <a:sym typeface="Wingdings" pitchFamily="2" charset="2"/>
              </a:rPr>
              <a:t>100  </a:t>
            </a:r>
            <a:r>
              <a:rPr lang="fr-FR" sz="1600" dirty="0" smtClean="0">
                <a:sym typeface="Wingdings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-  </a:t>
            </a:r>
            <a:r>
              <a:rPr lang="fr-FR" sz="1600" dirty="0">
                <a:solidFill>
                  <a:srgbClr val="00B050"/>
                </a:solidFill>
                <a:sym typeface="Wingdings" pitchFamily="2" charset="2"/>
              </a:rPr>
              <a:t>6%</a:t>
            </a:r>
            <a:endParaRPr lang="fr-FR" sz="1600" dirty="0">
              <a:solidFill>
                <a:srgbClr val="00B05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Renouvellements </a:t>
            </a:r>
            <a:r>
              <a:rPr lang="fr-FR" sz="1600" dirty="0" smtClean="0"/>
              <a:t>GF </a:t>
            </a:r>
            <a:r>
              <a:rPr lang="fr-FR" sz="1600" dirty="0"/>
              <a:t>par dépôt de fichiers 	</a:t>
            </a:r>
            <a:r>
              <a:rPr lang="fr-FR" sz="1600" dirty="0" smtClean="0"/>
              <a:t>14 </a:t>
            </a:r>
            <a:r>
              <a:rPr lang="fr-FR" sz="1600" dirty="0"/>
              <a:t>100 </a:t>
            </a:r>
            <a:r>
              <a:rPr lang="fr-FR" sz="1600" dirty="0" smtClean="0"/>
              <a:t>	</a:t>
            </a:r>
            <a:r>
              <a:rPr lang="fr-FR" sz="1600" dirty="0" smtClean="0">
                <a:sym typeface="Wingdings" pitchFamily="2" charset="2"/>
              </a:rPr>
              <a:t> 	14 </a:t>
            </a:r>
            <a:r>
              <a:rPr lang="fr-FR" sz="1600" dirty="0">
                <a:sym typeface="Wingdings" pitchFamily="2" charset="2"/>
              </a:rPr>
              <a:t>400  </a:t>
            </a:r>
            <a:r>
              <a:rPr lang="fr-FR" sz="1600" dirty="0" smtClean="0">
                <a:sym typeface="Wingdings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+  </a:t>
            </a:r>
            <a:r>
              <a:rPr lang="fr-FR" sz="1600" dirty="0">
                <a:solidFill>
                  <a:srgbClr val="00B050"/>
                </a:solidFill>
                <a:sym typeface="Wingdings" pitchFamily="2" charset="2"/>
              </a:rPr>
              <a:t>2%</a:t>
            </a:r>
            <a:endParaRPr lang="fr-FR" sz="1600" dirty="0">
              <a:solidFill>
                <a:srgbClr val="00B050"/>
              </a:solidFill>
            </a:endParaRP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Paiements par CB 					   5 </a:t>
            </a:r>
            <a:r>
              <a:rPr lang="fr-FR" sz="1600" dirty="0" smtClean="0"/>
              <a:t>300	</a:t>
            </a:r>
            <a:r>
              <a:rPr lang="fr-FR" sz="1600" dirty="0" smtClean="0">
                <a:sym typeface="Wingdings" pitchFamily="2" charset="2"/>
              </a:rPr>
              <a:t>   	  6 </a:t>
            </a:r>
            <a:r>
              <a:rPr lang="fr-FR" sz="1600" dirty="0">
                <a:sym typeface="Wingdings" pitchFamily="2" charset="2"/>
              </a:rPr>
              <a:t>300  </a:t>
            </a:r>
            <a:r>
              <a:rPr lang="fr-FR" sz="1600" dirty="0" smtClean="0">
                <a:sym typeface="Wingdings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fr-FR" sz="1600" dirty="0">
                <a:solidFill>
                  <a:srgbClr val="00B050"/>
                </a:solidFill>
                <a:sym typeface="Wingdings" pitchFamily="2" charset="2"/>
              </a:rPr>
              <a:t>15</a:t>
            </a:r>
            <a:r>
              <a:rPr lang="fr-FR" sz="1600" dirty="0" smtClean="0">
                <a:solidFill>
                  <a:srgbClr val="00B050"/>
                </a:solidFill>
                <a:sym typeface="Wingdings" pitchFamily="2" charset="2"/>
              </a:rPr>
              <a:t>%</a:t>
            </a:r>
            <a:endParaRPr lang="fr-FR" sz="1600" dirty="0">
              <a:solidFill>
                <a:srgbClr val="00B050"/>
              </a:solidFill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5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69747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404664"/>
            <a:ext cx="9144000" cy="576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dirty="0">
                <a:solidFill>
                  <a:srgbClr val="0000FF"/>
                </a:solidFill>
                <a:latin typeface="Calibri" pitchFamily="34" charset="0"/>
                <a:cs typeface="DejaVu Sans"/>
              </a:rPr>
              <a:t>Casier </a:t>
            </a:r>
            <a:r>
              <a:rPr lang="fr-FR" sz="2800" dirty="0" smtClean="0">
                <a:solidFill>
                  <a:srgbClr val="0000FF"/>
                </a:solidFill>
                <a:latin typeface="Calibri" pitchFamily="34" charset="0"/>
                <a:cs typeface="DejaVu Sans"/>
              </a:rPr>
              <a:t>Judiciaire</a:t>
            </a:r>
            <a:endParaRPr lang="fr-FR" sz="2800" dirty="0">
              <a:solidFill>
                <a:srgbClr val="0000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30" name="ZoneTexte 29"/>
          <p:cNvSpPr txBox="1"/>
          <p:nvPr/>
        </p:nvSpPr>
        <p:spPr bwMode="auto">
          <a:xfrm>
            <a:off x="659708" y="1484784"/>
            <a:ext cx="7758255" cy="409560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 anchor="ctr">
            <a:spAutoFit/>
          </a:bodyPr>
          <a:lstStyle/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Tous les développements sont finis et livrés selon de planning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IHM – « Interrogation des demandes de casier judiciaire» 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IHM  « Détail d’une demande de casier judiciaire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Batch « Sélection des demandes de casier judiciaire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Batch « Qualité des données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Batch « Envoi des fichiers de demandes de casier judiciaire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Batch « Traitement des réponses du casier judiciaire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Batch « Renvoi des demandes de casier </a:t>
            </a:r>
            <a:r>
              <a:rPr lang="fr-FR" sz="1600" dirty="0" err="1" smtClean="0"/>
              <a:t>judiciare</a:t>
            </a:r>
            <a:r>
              <a:rPr lang="fr-FR" sz="1600" dirty="0" smtClean="0"/>
              <a:t> »</a:t>
            </a: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542925" lvl="1" indent="-361950">
              <a:buClr>
                <a:srgbClr val="FF000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 smtClean="0"/>
              <a:t>Livrés en production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IHM – « Interrogation des demandes de casier judiciaire» 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IHM  « Détail d’une demande de casier judiciaire </a:t>
            </a:r>
            <a:r>
              <a:rPr lang="fr-FR" sz="1600" dirty="0" smtClean="0"/>
              <a:t>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Batch « Sélection des demandes de casier judiciaire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600" dirty="0"/>
              <a:t>Batch « Qualité des données »</a:t>
            </a:r>
          </a:p>
          <a:p>
            <a:pPr marL="942975" lvl="2" indent="-361950">
              <a:buClr>
                <a:srgbClr val="00B050"/>
              </a:buClr>
              <a:buSzPct val="100000"/>
              <a:buFont typeface="Wingdings" charset="2"/>
              <a:buChar char="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/>
          </a:p>
          <a:p>
            <a:pPr marL="942975" lvl="2" indent="-361950">
              <a:buClr>
                <a:srgbClr val="00B050"/>
              </a:buClr>
              <a:buSzPct val="100000"/>
              <a:tabLst>
                <a:tab pos="10763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600" dirty="0" smtClean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7543800" y="228600"/>
          <a:ext cx="139494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93" r:id="rId4" imgW="1190476" imgH="657317" progId="PBrush">
                  <p:embed/>
                </p:oleObj>
              </mc:Choice>
              <mc:Fallback>
                <p:oleObj r:id="rId4" imgW="1190476" imgH="657317" progId="PBrush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"/>
                        <a:ext cx="1394946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2750"/>
            <a:ext cx="1338262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350000"/>
            <a:ext cx="9144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 dirty="0">
                <a:solidFill>
                  <a:srgbClr val="898989"/>
                </a:solidFill>
                <a:latin typeface="Calibri" pitchFamily="34" charset="0"/>
                <a:cs typeface="DejaVu Sans"/>
              </a:rPr>
              <a:t>Comité de Pilotage du jeudi 12 janvier 2012</a:t>
            </a:r>
            <a:endParaRPr lang="fr-FR" sz="1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2984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ème Offic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 bwMode="auto">
        <a:ln>
          <a:headEnd/>
          <a:tailEnd/>
        </a:ln>
      </a:spPr>
      <a:bodyPr lIns="90000" tIns="46800" rIns="90000" bIns="46800" anchor="ctr"/>
      <a:lstStyle>
        <a:defPPr>
          <a:tabLst>
            <a:tab pos="0" algn="l"/>
            <a:tab pos="447675" algn="l"/>
            <a:tab pos="896938" algn="l"/>
            <a:tab pos="1346200" algn="l"/>
            <a:tab pos="1795463" algn="l"/>
            <a:tab pos="2244725" algn="l"/>
            <a:tab pos="2693988" algn="l"/>
            <a:tab pos="3143250" algn="l"/>
            <a:tab pos="3592513" algn="l"/>
            <a:tab pos="4041775" algn="l"/>
            <a:tab pos="4491038" algn="l"/>
            <a:tab pos="4940300" algn="l"/>
            <a:tab pos="5389563" algn="l"/>
            <a:tab pos="5838825" algn="l"/>
            <a:tab pos="6288088" algn="l"/>
            <a:tab pos="6737350" algn="l"/>
            <a:tab pos="7186613" algn="l"/>
            <a:tab pos="7635875" algn="l"/>
            <a:tab pos="8085138" algn="l"/>
            <a:tab pos="8534400" algn="l"/>
            <a:tab pos="8983663" algn="l"/>
          </a:tabLst>
          <a:defRPr sz="2000" dirty="0" smtClean="0">
            <a:solidFill>
              <a:srgbClr val="000000"/>
            </a:solidFill>
            <a:latin typeface="Calibri" pitchFamily="32" charset="0"/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tx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16788</TotalTime>
  <Words>463</Words>
  <Application>Microsoft Macintosh PowerPoint</Application>
  <PresentationFormat>Présentation à l'écran (4:3)</PresentationFormat>
  <Paragraphs>161</Paragraphs>
  <Slides>11</Slides>
  <Notes>11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Thème Office</vt:lpstr>
      <vt:lpstr>PBrush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d’action BCT</dc:title>
  <dc:creator>Normasys 1</dc:creator>
  <cp:lastModifiedBy>Tarik Filali Ansary</cp:lastModifiedBy>
  <cp:revision>879</cp:revision>
  <cp:lastPrinted>2009-10-15T07:12:14Z</cp:lastPrinted>
  <dcterms:created xsi:type="dcterms:W3CDTF">2010-11-16T08:51:58Z</dcterms:created>
  <dcterms:modified xsi:type="dcterms:W3CDTF">2012-01-16T13:30:00Z</dcterms:modified>
</cp:coreProperties>
</file>